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46290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3979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26974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199310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7042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153340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90588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2277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6178548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71315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16247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11/6/2018</a:t>
            </a:fld>
            <a:endParaRPr lang="en-US">
              <a:solidFill>
                <a:srgbClr val="DFDCB7"/>
              </a:solidFill>
            </a:endParaRPr>
          </a:p>
        </p:txBody>
      </p:sp>
    </p:spTree>
    <p:extLst>
      <p:ext uri="{BB962C8B-B14F-4D97-AF65-F5344CB8AC3E}">
        <p14:creationId xmlns:p14="http://schemas.microsoft.com/office/powerpoint/2010/main" val="3995188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4400" b="1" dirty="0"/>
              <a:t>University of </a:t>
            </a:r>
            <a:r>
              <a:rPr lang="en-US" sz="4400" b="1" dirty="0" err="1"/>
              <a:t>Diyala</a:t>
            </a:r>
            <a:r>
              <a:rPr lang="en-US" sz="4400" b="1" dirty="0"/>
              <a:t> </a:t>
            </a:r>
            <a:r>
              <a:rPr lang="en-US" sz="4400" b="1" dirty="0" smtClean="0"/>
              <a:t>   </a:t>
            </a:r>
            <a:br>
              <a:rPr lang="en-US" sz="4400" b="1" dirty="0" smtClean="0"/>
            </a:br>
            <a:r>
              <a:rPr lang="en-US" sz="4400" b="1" dirty="0"/>
              <a:t>College of Engineering</a:t>
            </a:r>
            <a:r>
              <a:rPr lang="en-US" sz="4400" b="1" dirty="0" smtClean="0"/>
              <a:t>   </a:t>
            </a:r>
            <a:br>
              <a:rPr lang="en-US" sz="4400" b="1" dirty="0" smtClean="0"/>
            </a:br>
            <a:r>
              <a:rPr lang="en-US" sz="4400" b="1" dirty="0"/>
              <a:t>Dept. of Communications</a:t>
            </a:r>
            <a:r>
              <a:rPr lang="en-US" sz="4400" b="1" dirty="0" smtClean="0"/>
              <a:t>                       </a:t>
            </a:r>
            <a:r>
              <a:rPr lang="en-US" sz="2400" dirty="0" smtClean="0"/>
              <a:t/>
            </a:r>
            <a:br>
              <a:rPr lang="en-US" sz="2400" dirty="0" smtClean="0"/>
            </a:br>
            <a:r>
              <a:rPr lang="en-US" sz="2400" dirty="0" smtClean="0"/>
              <a:t>   </a:t>
            </a:r>
            <a:endParaRPr lang="ar-IQ" sz="2400" dirty="0"/>
          </a:p>
        </p:txBody>
      </p:sp>
      <p:sp>
        <p:nvSpPr>
          <p:cNvPr id="3" name="Subtitle 2"/>
          <p:cNvSpPr>
            <a:spLocks noGrp="1"/>
          </p:cNvSpPr>
          <p:nvPr>
            <p:ph type="subTitle" idx="1"/>
          </p:nvPr>
        </p:nvSpPr>
        <p:spPr>
          <a:xfrm>
            <a:off x="838200" y="3886200"/>
            <a:ext cx="6400800" cy="1752600"/>
          </a:xfrm>
        </p:spPr>
        <p:txBody>
          <a:bodyPr/>
          <a:lstStyle/>
          <a:p>
            <a:endParaRPr lang="ar-IQ" dirty="0"/>
          </a:p>
        </p:txBody>
      </p:sp>
    </p:spTree>
    <p:extLst>
      <p:ext uri="{BB962C8B-B14F-4D97-AF65-F5344CB8AC3E}">
        <p14:creationId xmlns:p14="http://schemas.microsoft.com/office/powerpoint/2010/main" val="2279744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533400"/>
            <a:ext cx="7620000" cy="1905000"/>
          </a:xfrm>
        </p:spPr>
        <p:txBody>
          <a:bodyPr/>
          <a:lstStyle/>
          <a:p>
            <a:pPr algn="l"/>
            <a:r>
              <a:rPr lang="en-US" dirty="0"/>
              <a:t> </a:t>
            </a:r>
            <a:endParaRPr lang="ar-IQ" dirty="0"/>
          </a:p>
        </p:txBody>
      </p:sp>
      <p:sp>
        <p:nvSpPr>
          <p:cNvPr id="2" name="Rectangle 1"/>
          <p:cNvSpPr/>
          <p:nvPr/>
        </p:nvSpPr>
        <p:spPr>
          <a:xfrm>
            <a:off x="990600" y="457200"/>
            <a:ext cx="3124200" cy="523220"/>
          </a:xfrm>
          <a:prstGeom prst="rect">
            <a:avLst/>
          </a:prstGeom>
        </p:spPr>
        <p:txBody>
          <a:bodyPr wrap="square">
            <a:spAutoFit/>
          </a:bodyPr>
          <a:lstStyle/>
          <a:p>
            <a:r>
              <a:rPr lang="en-US" sz="2800" b="1" dirty="0"/>
              <a:t>ADM</a:t>
            </a:r>
            <a:endParaRPr lang="en-US" sz="2800" dirty="0"/>
          </a:p>
        </p:txBody>
      </p:sp>
      <p:sp>
        <p:nvSpPr>
          <p:cNvPr id="4" name="Rectangle 3"/>
          <p:cNvSpPr/>
          <p:nvPr/>
        </p:nvSpPr>
        <p:spPr>
          <a:xfrm>
            <a:off x="990600" y="1295400"/>
            <a:ext cx="6553200" cy="4247317"/>
          </a:xfrm>
          <a:prstGeom prst="rect">
            <a:avLst/>
          </a:prstGeom>
        </p:spPr>
        <p:txBody>
          <a:bodyPr wrap="square">
            <a:spAutoFit/>
          </a:bodyPr>
          <a:lstStyle/>
          <a:p>
            <a:r>
              <a:rPr lang="en-US" dirty="0"/>
              <a:t>As we mentioned, DM suffers from a problem which is the “Dynamic range of amplitudes is too small because of the threshold and overlap effects.” To handle this problem, an adaptation must be involved in the step size to eliminate the effects of the threshold and overload. In adaptive delta modulation (ADM), the adaptation of the step size σ should be according to the input signal derivative. </a:t>
            </a:r>
          </a:p>
          <a:p>
            <a:r>
              <a:rPr lang="en-US" dirty="0"/>
              <a:t> </a:t>
            </a:r>
          </a:p>
          <a:p>
            <a:r>
              <a:rPr lang="en-US" dirty="0"/>
              <a:t> </a:t>
            </a:r>
          </a:p>
          <a:p>
            <a:r>
              <a:rPr lang="en-US" dirty="0"/>
              <a:t>   Looking at figure (3), when:</a:t>
            </a:r>
          </a:p>
          <a:p>
            <a:pPr lvl="0"/>
            <a:r>
              <a:rPr lang="en-US" dirty="0" smtClean="0"/>
              <a:t>1. The </a:t>
            </a:r>
            <a:r>
              <a:rPr lang="en-US" dirty="0"/>
              <a:t>signal m(t) falls rapidly, the DM cannot keep up too fast and that is called overload problem, therefore, ADM has come up with the solution by making the step size bigger during this period. Doing so, ADM can avoid the overload problem.</a:t>
            </a:r>
          </a:p>
          <a:p>
            <a:pPr lvl="0"/>
            <a:r>
              <a:rPr lang="en-US" dirty="0" smtClean="0"/>
              <a:t>2. The </a:t>
            </a:r>
            <a:r>
              <a:rPr lang="en-US" dirty="0"/>
              <a:t>signal m(t) slope is too small, ADM reduces  the step size σ to reduce the threshold and the granular noise as a result. </a:t>
            </a:r>
          </a:p>
        </p:txBody>
      </p:sp>
    </p:spTree>
    <p:extLst>
      <p:ext uri="{BB962C8B-B14F-4D97-AF65-F5344CB8AC3E}">
        <p14:creationId xmlns:p14="http://schemas.microsoft.com/office/powerpoint/2010/main" val="3652797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srcRect/>
          <a:stretch>
            <a:fillRect/>
          </a:stretch>
        </p:blipFill>
        <p:spPr bwMode="auto">
          <a:xfrm>
            <a:off x="1219200" y="990600"/>
            <a:ext cx="6324600" cy="2627630"/>
          </a:xfrm>
          <a:prstGeom prst="rect">
            <a:avLst/>
          </a:prstGeom>
          <a:noFill/>
          <a:ln w="9525">
            <a:noFill/>
            <a:miter lim="800000"/>
            <a:headEnd/>
            <a:tailEnd/>
          </a:ln>
        </p:spPr>
      </p:pic>
      <p:sp>
        <p:nvSpPr>
          <p:cNvPr id="6" name="Rectangle 5"/>
          <p:cNvSpPr/>
          <p:nvPr/>
        </p:nvSpPr>
        <p:spPr>
          <a:xfrm>
            <a:off x="1752600" y="4419600"/>
            <a:ext cx="4495800" cy="369332"/>
          </a:xfrm>
          <a:prstGeom prst="rect">
            <a:avLst/>
          </a:prstGeom>
        </p:spPr>
        <p:txBody>
          <a:bodyPr wrap="square">
            <a:spAutoFit/>
          </a:bodyPr>
          <a:lstStyle/>
          <a:p>
            <a:pPr algn="ctr"/>
            <a:r>
              <a:rPr lang="en-US" dirty="0"/>
              <a:t> Figure (3) DM problems</a:t>
            </a:r>
            <a:endParaRPr lang="ar-IQ" dirty="0"/>
          </a:p>
        </p:txBody>
      </p:sp>
    </p:spTree>
    <p:extLst>
      <p:ext uri="{BB962C8B-B14F-4D97-AF65-F5344CB8AC3E}">
        <p14:creationId xmlns:p14="http://schemas.microsoft.com/office/powerpoint/2010/main" val="347414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0"/>
            <a:ext cx="7620000" cy="1143000"/>
          </a:xfrm>
        </p:spPr>
        <p:txBody>
          <a:bodyPr/>
          <a:lstStyle/>
          <a:p>
            <a:pPr algn="ctr"/>
            <a:r>
              <a:rPr lang="en-US" sz="4800" dirty="0"/>
              <a:t>“ </a:t>
            </a:r>
            <a:r>
              <a:rPr lang="en-US" sz="4800" b="1" dirty="0"/>
              <a:t>Digital Communications</a:t>
            </a:r>
            <a:r>
              <a:rPr lang="en-US" sz="4800" dirty="0"/>
              <a:t> “ </a:t>
            </a:r>
            <a:r>
              <a:rPr lang="en-US" sz="4800" dirty="0" smtClean="0"/>
              <a:t/>
            </a:r>
            <a:br>
              <a:rPr lang="en-US" sz="4800" dirty="0" smtClean="0"/>
            </a:br>
            <a:r>
              <a:rPr lang="en-US" sz="4800" dirty="0" smtClean="0"/>
              <a:t>By </a:t>
            </a:r>
            <a:r>
              <a:rPr lang="en-US" sz="4800" dirty="0" err="1" smtClean="0"/>
              <a:t>Haidar</a:t>
            </a:r>
            <a:r>
              <a:rPr lang="en-US" sz="4800" dirty="0" smtClean="0"/>
              <a:t> N. Al-</a:t>
            </a:r>
            <a:r>
              <a:rPr lang="en-US" sz="4800" dirty="0" err="1" smtClean="0"/>
              <a:t>Anbagi</a:t>
            </a:r>
            <a:r>
              <a:rPr lang="en-US" sz="4800" dirty="0" smtClean="0"/>
              <a:t>                        </a:t>
            </a:r>
            <a:r>
              <a:rPr lang="en-US" sz="4800" dirty="0" err="1"/>
              <a:t>Lec</a:t>
            </a:r>
            <a:r>
              <a:rPr lang="en-US" sz="4800" dirty="0"/>
              <a:t> </a:t>
            </a:r>
            <a:r>
              <a:rPr lang="en-US" sz="4800" dirty="0" smtClean="0"/>
              <a:t>(8)      </a:t>
            </a:r>
            <a:r>
              <a:rPr lang="en-US" sz="4800" dirty="0"/>
              <a:t/>
            </a:r>
            <a:br>
              <a:rPr lang="en-US" sz="4800" dirty="0"/>
            </a:br>
            <a:r>
              <a:rPr lang="en-US" sz="4800" dirty="0"/>
              <a:t>Time: (4 </a:t>
            </a:r>
            <a:r>
              <a:rPr lang="en-US" sz="4800" dirty="0" err="1" smtClean="0"/>
              <a:t>hrs</a:t>
            </a:r>
            <a:r>
              <a:rPr lang="en-US" sz="4800" dirty="0" smtClean="0"/>
              <a:t>)</a:t>
            </a:r>
            <a:r>
              <a:rPr lang="en-US" sz="4800" dirty="0"/>
              <a:t/>
            </a:r>
            <a:br>
              <a:rPr lang="en-US" sz="4800" dirty="0"/>
            </a:br>
            <a:r>
              <a:rPr lang="en-US" sz="4800" dirty="0" smtClean="0"/>
              <a:t>2017</a:t>
            </a:r>
            <a:r>
              <a:rPr lang="en-US" sz="4800" dirty="0"/>
              <a:t/>
            </a:r>
            <a:br>
              <a:rPr lang="en-US" sz="4800" dirty="0"/>
            </a:br>
            <a:r>
              <a:rPr lang="ar-IQ" dirty="0"/>
              <a:t/>
            </a:r>
            <a:br>
              <a:rPr lang="ar-IQ" dirty="0"/>
            </a:br>
            <a:endParaRPr lang="ar-IQ" dirty="0"/>
          </a:p>
        </p:txBody>
      </p:sp>
      <p:sp>
        <p:nvSpPr>
          <p:cNvPr id="3" name="Content Placeholder 2"/>
          <p:cNvSpPr>
            <a:spLocks noGrp="1"/>
          </p:cNvSpPr>
          <p:nvPr>
            <p:ph idx="1"/>
          </p:nvPr>
        </p:nvSpPr>
        <p:spPr>
          <a:xfrm>
            <a:off x="762000" y="6477000"/>
            <a:ext cx="7620000" cy="4800600"/>
          </a:xfrm>
        </p:spPr>
        <p:txBody>
          <a:bodyPr/>
          <a:lstStyle/>
          <a:p>
            <a:endParaRPr lang="ar-IQ" dirty="0"/>
          </a:p>
        </p:txBody>
      </p:sp>
    </p:spTree>
    <p:extLst>
      <p:ext uri="{BB962C8B-B14F-4D97-AF65-F5344CB8AC3E}">
        <p14:creationId xmlns:p14="http://schemas.microsoft.com/office/powerpoint/2010/main" val="997840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a:t>Delta – Sigma modulation:</a:t>
            </a:r>
            <a:endParaRPr lang="en-US" sz="3200" dirty="0"/>
          </a:p>
        </p:txBody>
      </p:sp>
      <p:sp>
        <p:nvSpPr>
          <p:cNvPr id="3" name="Content Placeholder 2"/>
          <p:cNvSpPr>
            <a:spLocks noGrp="1"/>
          </p:cNvSpPr>
          <p:nvPr>
            <p:ph idx="1"/>
          </p:nvPr>
        </p:nvSpPr>
        <p:spPr/>
        <p:txBody>
          <a:bodyPr>
            <a:normAutofit fontScale="92500" lnSpcReduction="20000"/>
          </a:bodyPr>
          <a:lstStyle/>
          <a:p>
            <a:pPr algn="l"/>
            <a:r>
              <a:rPr lang="en-US" sz="2400" dirty="0"/>
              <a:t>  </a:t>
            </a:r>
            <a:r>
              <a:rPr lang="en-US" sz="2400" dirty="0"/>
              <a:t>As we discussed in the previously, delta modulation process produces the approximation form of the derivative of the signal. That is considered a drawback of delta modulation because of the accumulated error caused by the transmission disturbances such as noise. The best procedure to overcome this problem is to integrate the message signal prior to delta modulation. Integrating the message signal before DM process has come up with the following advantages:</a:t>
            </a:r>
          </a:p>
          <a:p>
            <a:pPr lvl="0" algn="l"/>
            <a:r>
              <a:rPr lang="en-US" sz="2400" dirty="0" smtClean="0"/>
              <a:t>1. The </a:t>
            </a:r>
            <a:r>
              <a:rPr lang="en-US" sz="2400" dirty="0"/>
              <a:t>low frequency content of the input signal is pre-emphasized.</a:t>
            </a:r>
          </a:p>
          <a:p>
            <a:pPr lvl="0" algn="l"/>
            <a:r>
              <a:rPr lang="en-US" sz="2400" dirty="0" smtClean="0"/>
              <a:t>2. The </a:t>
            </a:r>
            <a:r>
              <a:rPr lang="en-US" sz="2400" dirty="0"/>
              <a:t>correlation between adjacent samples is increased even more and that reduces the </a:t>
            </a:r>
            <a:r>
              <a:rPr lang="en-US" sz="2400" dirty="0" err="1"/>
              <a:t>quantizer</a:t>
            </a:r>
            <a:r>
              <a:rPr lang="en-US" sz="2400" dirty="0"/>
              <a:t> error.</a:t>
            </a:r>
          </a:p>
          <a:p>
            <a:pPr lvl="0" algn="l"/>
            <a:r>
              <a:rPr lang="en-US" sz="2400" dirty="0" smtClean="0"/>
              <a:t>3. The </a:t>
            </a:r>
            <a:r>
              <a:rPr lang="en-US" sz="2400" dirty="0"/>
              <a:t>simplicity of the receiver design.</a:t>
            </a:r>
          </a:p>
          <a:p>
            <a:pPr algn="l"/>
            <a:r>
              <a:rPr lang="en-US" sz="2400" dirty="0"/>
              <a:t>Figure (1) shows two versions of D- Sigma modulation transmitter and receiver. </a:t>
            </a:r>
          </a:p>
          <a:p>
            <a:pPr algn="l"/>
            <a:r>
              <a:rPr lang="en-US" sz="2400" dirty="0" smtClean="0"/>
              <a:t>.</a:t>
            </a:r>
            <a:endParaRPr lang="en-US" sz="2400" dirty="0"/>
          </a:p>
        </p:txBody>
      </p:sp>
    </p:spTree>
    <p:extLst>
      <p:ext uri="{BB962C8B-B14F-4D97-AF65-F5344CB8AC3E}">
        <p14:creationId xmlns:p14="http://schemas.microsoft.com/office/powerpoint/2010/main" val="3695293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ar-IQ" dirty="0"/>
          </a:p>
        </p:txBody>
      </p:sp>
      <p:pic>
        <p:nvPicPr>
          <p:cNvPr id="6" name="Picture 5"/>
          <p:cNvPicPr/>
          <p:nvPr/>
        </p:nvPicPr>
        <p:blipFill>
          <a:blip r:embed="rId2" cstate="print"/>
          <a:srcRect/>
          <a:stretch>
            <a:fillRect/>
          </a:stretch>
        </p:blipFill>
        <p:spPr bwMode="auto">
          <a:xfrm rot="159011">
            <a:off x="1680519" y="1673953"/>
            <a:ext cx="4690745" cy="3582670"/>
          </a:xfrm>
          <a:prstGeom prst="rect">
            <a:avLst/>
          </a:prstGeom>
          <a:noFill/>
          <a:ln w="9525">
            <a:noFill/>
            <a:miter lim="800000"/>
            <a:headEnd/>
            <a:tailEnd/>
          </a:ln>
        </p:spPr>
      </p:pic>
      <p:sp>
        <p:nvSpPr>
          <p:cNvPr id="5" name="Rectangle 4"/>
          <p:cNvSpPr/>
          <p:nvPr/>
        </p:nvSpPr>
        <p:spPr>
          <a:xfrm>
            <a:off x="2057400" y="5715000"/>
            <a:ext cx="5410200" cy="369332"/>
          </a:xfrm>
          <a:prstGeom prst="rect">
            <a:avLst/>
          </a:prstGeom>
        </p:spPr>
        <p:txBody>
          <a:bodyPr wrap="square">
            <a:spAutoFit/>
          </a:bodyPr>
          <a:lstStyle/>
          <a:p>
            <a:r>
              <a:rPr lang="en-US" dirty="0"/>
              <a:t>Figure (1). Two versions of D- Sigma modulation system</a:t>
            </a:r>
          </a:p>
        </p:txBody>
      </p:sp>
    </p:spTree>
    <p:extLst>
      <p:ext uri="{BB962C8B-B14F-4D97-AF65-F5344CB8AC3E}">
        <p14:creationId xmlns:p14="http://schemas.microsoft.com/office/powerpoint/2010/main" val="459295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620000" cy="5715000"/>
          </a:xfrm>
        </p:spPr>
        <p:txBody>
          <a:bodyPr>
            <a:normAutofit/>
          </a:bodyPr>
          <a:lstStyle/>
          <a:p>
            <a:pPr algn="l"/>
            <a:r>
              <a:rPr lang="en-US" sz="4000" dirty="0" smtClean="0"/>
              <a:t> </a:t>
            </a:r>
            <a:r>
              <a:rPr lang="en-US" sz="4000" b="1" dirty="0"/>
              <a:t> </a:t>
            </a:r>
            <a:endParaRPr lang="en-US" sz="4000" dirty="0"/>
          </a:p>
          <a:p>
            <a:pPr algn="l"/>
            <a:r>
              <a:rPr lang="en-US" sz="2000" dirty="0" smtClean="0"/>
              <a:t>            Looking </a:t>
            </a:r>
            <a:r>
              <a:rPr lang="en-US" sz="2000" dirty="0"/>
              <a:t>at figure (1), the receiver simply consists of a low pass filter. Also, figure (1b) shows that the two integrators can be combined into one to improve the simplicity of the implementation. The second version is called smoothed version of 1-bit pulse code modulation. The term “smoothed” is used to refer to the fact that the comparator output is integrated prior to the quantization process. The quantization in this version is 1- bit quantization which means only two levels are used to represent data. In DM, the oversampling is used to simplify both the transmitter and the receiver; however, the price for this will be the expansion in the bandwidth. Depending on what application the modulation is needed for, the complexity and the transmission BW are prioritized. </a:t>
            </a:r>
          </a:p>
        </p:txBody>
      </p:sp>
    </p:spTree>
    <p:extLst>
      <p:ext uri="{BB962C8B-B14F-4D97-AF65-F5344CB8AC3E}">
        <p14:creationId xmlns:p14="http://schemas.microsoft.com/office/powerpoint/2010/main" val="3960177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Rectangle 5"/>
              <p:cNvSpPr>
                <a:spLocks noChangeArrowheads="1"/>
              </p:cNvSpPr>
              <p:nvPr/>
            </p:nvSpPr>
            <p:spPr bwMode="auto">
              <a:xfrm>
                <a:off x="261257" y="1560129"/>
                <a:ext cx="7434944" cy="443467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000" dirty="0"/>
                  <a:t>Before we discuss ADM, we should discuss the disadvantage of the DM that ADM has dealt with. DM suffers serious disadvantage which is the threshold and the overload effects. These problems can be seen obviously in figure (2). The variations in m(t) smaller than the step value (threshold of coding) are lost in DM. In addition, when m(t) changes too fast, DM cannot follow up quickly and that is called overloading, or so called as slop overload. The problem of overloading adds up noise to DM signal and that noise is called slope overload noise and it is considered the most important limiting factor of the DM system. The slope overload noise can be reduced by increasing the step size, however, it increases granular noise as a result. There is an optimum value of the step size which gives the minimum noise and this optimum value depends on </a:t>
                </a:r>
                <a14:m>
                  <m:oMath xmlns:m="http://schemas.openxmlformats.org/officeDocument/2006/math">
                    <m:sSub>
                      <m:sSubPr>
                        <m:ctrlPr>
                          <a:rPr lang="en-US" sz="2000" i="1"/>
                        </m:ctrlPr>
                      </m:sSubPr>
                      <m:e>
                        <m:r>
                          <a:rPr lang="en-US" sz="2000" i="1"/>
                          <m:t>𝑓</m:t>
                        </m:r>
                      </m:e>
                      <m:sub>
                        <m:r>
                          <a:rPr lang="en-US" sz="2000" i="1"/>
                          <m:t>𝑠</m:t>
                        </m:r>
                      </m:sub>
                    </m:sSub>
                  </m:oMath>
                </a14:m>
                <a:r>
                  <a:rPr lang="en-US" sz="2000" dirty="0"/>
                  <a:t> and the nature of the signal. </a:t>
                </a:r>
              </a:p>
              <a:p>
                <a:pPr eaLnBrk="0" fontAlgn="base" hangingPunct="0">
                  <a:spcBef>
                    <a:spcPct val="0"/>
                  </a:spcBef>
                  <a:spcAft>
                    <a:spcPct val="0"/>
                  </a:spcAft>
                  <a:tabLst>
                    <a:tab pos="1871663" algn="l"/>
                  </a:tabLst>
                </a:pPr>
                <a:endParaRPr lang="en-US" sz="2000" dirty="0" smtClean="0">
                  <a:solidFill>
                    <a:srgbClr val="2F2B20"/>
                  </a:solidFill>
                  <a:latin typeface="Arial" pitchFamily="34" charset="0"/>
                  <a:cs typeface="Arial" pitchFamily="34" charset="0"/>
                </a:endParaRPr>
              </a:p>
            </p:txBody>
          </p:sp>
        </mc:Choice>
        <mc:Fallback>
          <p:sp>
            <p:nvSpPr>
              <p:cNvPr id="5" name="Rectangle 5"/>
              <p:cNvSpPr>
                <a:spLocks noRot="1" noChangeAspect="1" noMove="1" noResize="1" noEditPoints="1" noAdjustHandles="1" noChangeArrowheads="1" noChangeShapeType="1" noTextEdit="1"/>
              </p:cNvSpPr>
              <p:nvPr/>
            </p:nvSpPr>
            <p:spPr bwMode="auto">
              <a:xfrm>
                <a:off x="261257" y="1560129"/>
                <a:ext cx="7434944" cy="4434676"/>
              </a:xfrm>
              <a:prstGeom prst="rect">
                <a:avLst/>
              </a:prstGeom>
              <a:blipFill rotWithShape="1">
                <a:blip r:embed="rId2"/>
                <a:stretch>
                  <a:fillRect l="-902" t="-275" r="-13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ar-IQ">
                    <a:noFill/>
                  </a:rPr>
                  <a:t> </a:t>
                </a:r>
              </a:p>
            </p:txBody>
          </p:sp>
        </mc:Fallback>
      </mc:AlternateContent>
      <p:sp>
        <p:nvSpPr>
          <p:cNvPr id="2" name="Rectangle 1"/>
          <p:cNvSpPr/>
          <p:nvPr/>
        </p:nvSpPr>
        <p:spPr>
          <a:xfrm>
            <a:off x="1524000" y="685800"/>
            <a:ext cx="5257800" cy="461665"/>
          </a:xfrm>
          <a:prstGeom prst="rect">
            <a:avLst/>
          </a:prstGeom>
        </p:spPr>
        <p:txBody>
          <a:bodyPr wrap="square">
            <a:spAutoFit/>
          </a:bodyPr>
          <a:lstStyle/>
          <a:p>
            <a:r>
              <a:rPr lang="en-US" sz="2400" b="1" u="sng" dirty="0"/>
              <a:t>Adaptive delta modulation (ADM):</a:t>
            </a:r>
            <a:endParaRPr lang="en-US" sz="2400" dirty="0"/>
          </a:p>
        </p:txBody>
      </p:sp>
    </p:spTree>
    <p:extLst>
      <p:ext uri="{BB962C8B-B14F-4D97-AF65-F5344CB8AC3E}">
        <p14:creationId xmlns:p14="http://schemas.microsoft.com/office/powerpoint/2010/main" val="3772791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00" y="381000"/>
            <a:ext cx="3048000" cy="400110"/>
          </a:xfrm>
          <a:prstGeom prst="rect">
            <a:avLst/>
          </a:prstGeom>
        </p:spPr>
        <p:txBody>
          <a:bodyPr wrap="square">
            <a:spAutoFit/>
          </a:bodyPr>
          <a:lstStyle/>
          <a:p>
            <a:r>
              <a:rPr lang="en-US" sz="2000" b="1" u="sng" dirty="0">
                <a:solidFill>
                  <a:srgbClr val="2F2B20"/>
                </a:solidFill>
              </a:rPr>
              <a:t>Limitation of PCM:</a:t>
            </a:r>
            <a:endParaRPr lang="en-US" sz="2000" dirty="0">
              <a:solidFill>
                <a:srgbClr val="2F2B20"/>
              </a:solidFill>
            </a:endParaRPr>
          </a:p>
        </p:txBody>
      </p:sp>
      <p:sp>
        <p:nvSpPr>
          <p:cNvPr id="4" name="Content Placeholder 3"/>
          <p:cNvSpPr>
            <a:spLocks noGrp="1"/>
          </p:cNvSpPr>
          <p:nvPr>
            <p:ph idx="1"/>
          </p:nvPr>
        </p:nvSpPr>
        <p:spPr/>
        <p:txBody>
          <a:bodyPr/>
          <a:lstStyle/>
          <a:p>
            <a:endParaRPr lang="ar-IQ" dirty="0"/>
          </a:p>
        </p:txBody>
      </p:sp>
      <p:pic>
        <p:nvPicPr>
          <p:cNvPr id="6" name="Picture 5"/>
          <p:cNvPicPr/>
          <p:nvPr/>
        </p:nvPicPr>
        <p:blipFill>
          <a:blip r:embed="rId2" cstate="print"/>
          <a:srcRect/>
          <a:stretch>
            <a:fillRect/>
          </a:stretch>
        </p:blipFill>
        <p:spPr bwMode="auto">
          <a:xfrm>
            <a:off x="1219200" y="1447800"/>
            <a:ext cx="6096000" cy="3008630"/>
          </a:xfrm>
          <a:prstGeom prst="rect">
            <a:avLst/>
          </a:prstGeom>
          <a:noFill/>
          <a:ln w="9525">
            <a:noFill/>
            <a:miter lim="800000"/>
            <a:headEnd/>
            <a:tailEnd/>
          </a:ln>
        </p:spPr>
      </p:pic>
      <p:sp>
        <p:nvSpPr>
          <p:cNvPr id="7" name="Rectangle 6"/>
          <p:cNvSpPr/>
          <p:nvPr/>
        </p:nvSpPr>
        <p:spPr>
          <a:xfrm>
            <a:off x="1828800" y="4953000"/>
            <a:ext cx="5486400" cy="369332"/>
          </a:xfrm>
          <a:prstGeom prst="rect">
            <a:avLst/>
          </a:prstGeom>
        </p:spPr>
        <p:txBody>
          <a:bodyPr wrap="square">
            <a:spAutoFit/>
          </a:bodyPr>
          <a:lstStyle/>
          <a:p>
            <a:r>
              <a:rPr lang="en-US" dirty="0"/>
              <a:t>Figure (2) Threshold and overload effects in DM</a:t>
            </a:r>
          </a:p>
        </p:txBody>
      </p:sp>
    </p:spTree>
    <p:extLst>
      <p:ext uri="{BB962C8B-B14F-4D97-AF65-F5344CB8AC3E}">
        <p14:creationId xmlns:p14="http://schemas.microsoft.com/office/powerpoint/2010/main" val="2850215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447800"/>
                <a:ext cx="7620000" cy="4800600"/>
              </a:xfrm>
            </p:spPr>
            <p:txBody>
              <a:bodyPr>
                <a:normAutofit fontScale="92500" lnSpcReduction="10000"/>
              </a:bodyPr>
              <a:lstStyle/>
              <a:p>
                <a:pPr algn="l"/>
                <a:r>
                  <a:rPr lang="en-US" dirty="0"/>
                  <a:t> </a:t>
                </a:r>
                <a:r>
                  <a:rPr lang="en-US" dirty="0"/>
                  <a:t> DM causes no slope overload if the following condition is satisfied:</a:t>
                </a:r>
              </a:p>
              <a:p>
                <a:pPr algn="l"/>
                <a:r>
                  <a:rPr lang="en-US" dirty="0"/>
                  <a:t> </a:t>
                </a:r>
              </a:p>
              <a:p>
                <a:pPr algn="l"/>
                <a:r>
                  <a:rPr lang="en-US" dirty="0"/>
                  <a:t>                                  </a:t>
                </a:r>
                <a14:m>
                  <m:oMath xmlns:m="http://schemas.openxmlformats.org/officeDocument/2006/math">
                    <m:d>
                      <m:dPr>
                        <m:begChr m:val="|"/>
                        <m:endChr m:val="|"/>
                        <m:ctrlPr>
                          <a:rPr lang="en-US" i="1"/>
                        </m:ctrlPr>
                      </m:dPr>
                      <m:e>
                        <m:r>
                          <a:rPr lang="en-US" i="1"/>
                          <m:t>𝑚</m:t>
                        </m:r>
                        <m:r>
                          <a:rPr lang="en-US" i="1"/>
                          <m:t>(</m:t>
                        </m:r>
                        <m:r>
                          <a:rPr lang="en-US" i="1"/>
                          <m:t>𝑡</m:t>
                        </m:r>
                        <m:r>
                          <a:rPr lang="en-US" i="1"/>
                          <m:t>)</m:t>
                        </m:r>
                      </m:e>
                    </m:d>
                  </m:oMath>
                </a14:m>
                <a:r>
                  <a:rPr lang="en-US" dirty="0"/>
                  <a:t> &lt; σ </a:t>
                </a:r>
                <a14:m>
                  <m:oMath xmlns:m="http://schemas.openxmlformats.org/officeDocument/2006/math">
                    <m:sSub>
                      <m:sSubPr>
                        <m:ctrlPr>
                          <a:rPr lang="en-US" i="1"/>
                        </m:ctrlPr>
                      </m:sSubPr>
                      <m:e>
                        <m:r>
                          <a:rPr lang="en-US" i="1"/>
                          <m:t>𝑓</m:t>
                        </m:r>
                      </m:e>
                      <m:sub>
                        <m:r>
                          <a:rPr lang="en-US" i="1"/>
                          <m:t>𝑠</m:t>
                        </m:r>
                      </m:sub>
                    </m:sSub>
                  </m:oMath>
                </a14:m>
                <a:r>
                  <a:rPr lang="en-US" dirty="0"/>
                  <a:t>                                                             (1)</a:t>
                </a:r>
              </a:p>
              <a:p>
                <a:pPr algn="l"/>
                <a:r>
                  <a:rPr lang="en-US" dirty="0"/>
                  <a:t> </a:t>
                </a:r>
              </a:p>
              <a:p>
                <a:pPr algn="l"/>
                <a:r>
                  <a:rPr lang="en-US" dirty="0"/>
                  <a:t> </a:t>
                </a:r>
              </a:p>
              <a:p>
                <a:pPr algn="l"/>
                <a:r>
                  <a:rPr lang="en-US" dirty="0"/>
                  <a:t>Where, σ = step size.</a:t>
                </a:r>
              </a:p>
              <a:p>
                <a:pPr algn="l"/>
                <a:r>
                  <a:rPr lang="en-US" dirty="0"/>
                  <a:t>             </a:t>
                </a:r>
                <a14:m>
                  <m:oMath xmlns:m="http://schemas.openxmlformats.org/officeDocument/2006/math">
                    <m:sSub>
                      <m:sSubPr>
                        <m:ctrlPr>
                          <a:rPr lang="en-US" i="1"/>
                        </m:ctrlPr>
                      </m:sSubPr>
                      <m:e>
                        <m:r>
                          <a:rPr lang="en-US" i="1"/>
                          <m:t>𝑓</m:t>
                        </m:r>
                      </m:e>
                      <m:sub>
                        <m:r>
                          <a:rPr lang="en-US" i="1"/>
                          <m:t>𝑠</m:t>
                        </m:r>
                      </m:sub>
                    </m:sSub>
                  </m:oMath>
                </a14:m>
                <a:r>
                  <a:rPr lang="en-US" dirty="0"/>
                  <a:t>= sampling frequency.</a:t>
                </a:r>
              </a:p>
              <a:p>
                <a:pPr algn="l"/>
                <a:r>
                  <a:rPr lang="en-US" dirty="0"/>
                  <a:t> </a:t>
                </a:r>
              </a:p>
              <a:p>
                <a:pPr algn="l"/>
                <a:r>
                  <a:rPr lang="en-US" dirty="0"/>
                  <a:t>Example: m(t) = A </a:t>
                </a:r>
                <a:r>
                  <a:rPr lang="en-US" dirty="0" err="1"/>
                  <a:t>cos</a:t>
                </a:r>
                <a:r>
                  <a:rPr lang="en-US" dirty="0"/>
                  <a:t> (</a:t>
                </a:r>
                <a:r>
                  <a:rPr lang="en-US" dirty="0" err="1"/>
                  <a:t>wt</a:t>
                </a:r>
                <a:r>
                  <a:rPr lang="en-US" dirty="0"/>
                  <a:t>) , then the condition becomes </a:t>
                </a:r>
              </a:p>
              <a:p>
                <a:pPr algn="l"/>
                <a:r>
                  <a:rPr lang="en-US" dirty="0"/>
                  <a:t> </a:t>
                </a:r>
              </a:p>
              <a:p>
                <a:pPr algn="l"/>
                <a:r>
                  <a:rPr lang="en-US" dirty="0"/>
                  <a:t>     </a:t>
                </a:r>
                <a14:m>
                  <m:oMath xmlns:m="http://schemas.openxmlformats.org/officeDocument/2006/math">
                    <m:sSub>
                      <m:sSubPr>
                        <m:ctrlPr>
                          <a:rPr lang="en-US" i="1"/>
                        </m:ctrlPr>
                      </m:sSubPr>
                      <m:e>
                        <m:d>
                          <m:dPr>
                            <m:begChr m:val="|"/>
                            <m:endChr m:val="|"/>
                            <m:ctrlPr>
                              <a:rPr lang="en-US" i="1"/>
                            </m:ctrlPr>
                          </m:dPr>
                          <m:e>
                            <m:r>
                              <a:rPr lang="en-US" i="1"/>
                              <m:t>𝑚</m:t>
                            </m:r>
                            <m:r>
                              <a:rPr lang="en-US" i="1"/>
                              <m:t>(</m:t>
                            </m:r>
                            <m:r>
                              <a:rPr lang="en-US" i="1"/>
                              <m:t>𝑡</m:t>
                            </m:r>
                            <m:r>
                              <a:rPr lang="en-US" i="1"/>
                              <m:t>)</m:t>
                            </m:r>
                          </m:e>
                        </m:d>
                      </m:e>
                      <m:sub>
                        <m:r>
                          <a:rPr lang="en-US" i="1"/>
                          <m:t>𝑚𝑎𝑥</m:t>
                        </m:r>
                      </m:sub>
                    </m:sSub>
                  </m:oMath>
                </a14:m>
                <a:r>
                  <a:rPr lang="en-US" dirty="0"/>
                  <a:t> = WA &lt; </a:t>
                </a:r>
                <a14:m>
                  <m:oMath xmlns:m="http://schemas.openxmlformats.org/officeDocument/2006/math">
                    <m:sSub>
                      <m:sSubPr>
                        <m:ctrlPr>
                          <a:rPr lang="en-US" i="1"/>
                        </m:ctrlPr>
                      </m:sSubPr>
                      <m:e>
                        <m:r>
                          <a:rPr lang="en-US" i="1"/>
                          <m:t>𝑓</m:t>
                        </m:r>
                      </m:e>
                      <m:sub>
                        <m:r>
                          <a:rPr lang="en-US" i="1"/>
                          <m:t>𝑠</m:t>
                        </m:r>
                      </m:sub>
                    </m:sSub>
                  </m:oMath>
                </a14:m>
                <a:r>
                  <a:rPr lang="en-US" dirty="0"/>
                  <a:t>σ     then, </a:t>
                </a:r>
              </a:p>
              <a:p>
                <a:pPr algn="l"/>
                <a:r>
                  <a:rPr lang="en-US" dirty="0"/>
                  <a:t> </a:t>
                </a:r>
              </a:p>
              <a:p>
                <a:pPr algn="l"/>
                <a:r>
                  <a:rPr lang="en-US" dirty="0"/>
                  <a:t>     </a:t>
                </a:r>
                <a14:m>
                  <m:oMath xmlns:m="http://schemas.openxmlformats.org/officeDocument/2006/math">
                    <m:sSub>
                      <m:sSubPr>
                        <m:ctrlPr>
                          <a:rPr lang="en-US" i="1"/>
                        </m:ctrlPr>
                      </m:sSubPr>
                      <m:e>
                        <m:r>
                          <a:rPr lang="en-US" i="1"/>
                          <m:t>𝐴</m:t>
                        </m:r>
                      </m:e>
                      <m:sub>
                        <m:r>
                          <a:rPr lang="en-US" i="1"/>
                          <m:t>𝑚𝑎𝑥</m:t>
                        </m:r>
                      </m:sub>
                    </m:sSub>
                  </m:oMath>
                </a14:m>
                <a:r>
                  <a:rPr lang="en-US" dirty="0"/>
                  <a:t> =  σ </a:t>
                </a:r>
                <a14:m>
                  <m:oMath xmlns:m="http://schemas.openxmlformats.org/officeDocument/2006/math">
                    <m:sSub>
                      <m:sSubPr>
                        <m:ctrlPr>
                          <a:rPr lang="en-US" i="1"/>
                        </m:ctrlPr>
                      </m:sSubPr>
                      <m:e>
                        <m:r>
                          <a:rPr lang="en-US" i="1"/>
                          <m:t>𝑓</m:t>
                        </m:r>
                      </m:e>
                      <m:sub>
                        <m:r>
                          <a:rPr lang="en-US" i="1"/>
                          <m:t>𝑠</m:t>
                        </m:r>
                      </m:sub>
                    </m:sSub>
                  </m:oMath>
                </a14:m>
                <a:r>
                  <a:rPr lang="en-US" dirty="0"/>
                  <a:t>  / w       </a:t>
                </a:r>
                <a:r>
                  <a:rPr lang="en-US" dirty="0"/>
                  <a:t>.  </a:t>
                </a:r>
              </a:p>
              <a:p>
                <a:pPr algn="l"/>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447800"/>
                <a:ext cx="7620000" cy="4800600"/>
              </a:xfrm>
              <a:blipFill rotWithShape="1">
                <a:blip r:embed="rId2"/>
                <a:stretch>
                  <a:fillRect l="-720" t="-1271"/>
                </a:stretch>
              </a:blipFill>
            </p:spPr>
            <p:txBody>
              <a:bodyPr/>
              <a:lstStyle/>
              <a:p>
                <a:r>
                  <a:rPr lang="ar-IQ">
                    <a:noFill/>
                  </a:rPr>
                  <a:t> </a:t>
                </a:r>
              </a:p>
            </p:txBody>
          </p:sp>
        </mc:Fallback>
      </mc:AlternateContent>
      <p:sp>
        <p:nvSpPr>
          <p:cNvPr id="4" name="Title 3"/>
          <p:cNvSpPr>
            <a:spLocks noGrp="1"/>
          </p:cNvSpPr>
          <p:nvPr>
            <p:ph type="title"/>
          </p:nvPr>
        </p:nvSpPr>
        <p:spPr/>
        <p:txBody>
          <a:bodyPr/>
          <a:lstStyle/>
          <a:p>
            <a:endParaRPr lang="ar-IQ"/>
          </a:p>
        </p:txBody>
      </p:sp>
    </p:spTree>
    <p:extLst>
      <p:ext uri="{BB962C8B-B14F-4D97-AF65-F5344CB8AC3E}">
        <p14:creationId xmlns:p14="http://schemas.microsoft.com/office/powerpoint/2010/main" val="3327232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304800" y="533400"/>
                <a:ext cx="7620000" cy="4876800"/>
              </a:xfrm>
            </p:spPr>
            <p:txBody>
              <a:bodyPr>
                <a:noAutofit/>
              </a:bodyPr>
              <a:lstStyle/>
              <a:p>
                <a:pPr algn="l"/>
                <a:r>
                  <a:rPr lang="en-US" sz="2000" dirty="0"/>
                  <a:t> Therefore, the higher the frequencies, the overload occurs for small values of A (amplitudes). For voice signals whose frequency components up to 4 KHz, </a:t>
                </a:r>
                <a14:m>
                  <m:oMath xmlns:m="http://schemas.openxmlformats.org/officeDocument/2006/math">
                    <m:sSub>
                      <m:sSubPr>
                        <m:ctrlPr>
                          <a:rPr lang="en-US" sz="2000" i="1"/>
                        </m:ctrlPr>
                      </m:sSubPr>
                      <m:e>
                        <m:r>
                          <a:rPr lang="en-US" sz="2000" i="1"/>
                          <m:t>𝐴</m:t>
                        </m:r>
                      </m:e>
                      <m:sub>
                        <m:r>
                          <a:rPr lang="en-US" sz="2000" i="1"/>
                          <m:t>𝑚𝑎𝑥</m:t>
                        </m:r>
                      </m:sub>
                    </m:sSub>
                  </m:oMath>
                </a14:m>
                <a:r>
                  <a:rPr lang="en-US" sz="2000" dirty="0"/>
                  <a:t> can be calculated by using   </a:t>
                </a:r>
                <a14:m>
                  <m:oMath xmlns:m="http://schemas.openxmlformats.org/officeDocument/2006/math">
                    <m:sSub>
                      <m:sSubPr>
                        <m:ctrlPr>
                          <a:rPr lang="en-US" sz="2000" i="1"/>
                        </m:ctrlPr>
                      </m:sSubPr>
                      <m:e>
                        <m:r>
                          <a:rPr lang="en-US" sz="2000" i="1"/>
                          <m:t>𝑊</m:t>
                        </m:r>
                      </m:e>
                      <m:sub>
                        <m:r>
                          <a:rPr lang="en-US" sz="2000" i="1"/>
                          <m:t>𝑟</m:t>
                        </m:r>
                      </m:sub>
                    </m:sSub>
                  </m:oMath>
                </a14:m>
                <a:r>
                  <a:rPr lang="en-US" sz="2000" dirty="0"/>
                  <a:t>= 2*π*800  in the equation of  </a:t>
                </a:r>
                <a14:m>
                  <m:oMath xmlns:m="http://schemas.openxmlformats.org/officeDocument/2006/math">
                    <m:sSub>
                      <m:sSubPr>
                        <m:ctrlPr>
                          <a:rPr lang="en-US" sz="2000" i="1"/>
                        </m:ctrlPr>
                      </m:sSubPr>
                      <m:e>
                        <m:r>
                          <a:rPr lang="en-US" sz="2000" i="1"/>
                          <m:t>𝐴</m:t>
                        </m:r>
                      </m:e>
                      <m:sub>
                        <m:r>
                          <a:rPr lang="en-US" sz="2000" i="1"/>
                          <m:t>𝑚𝑎𝑥</m:t>
                        </m:r>
                      </m:sub>
                    </m:sSub>
                  </m:oMath>
                </a14:m>
                <a:r>
                  <a:rPr lang="en-US" sz="2000" dirty="0"/>
                  <a:t> , then                </a:t>
                </a:r>
              </a:p>
              <a:p>
                <a:pPr algn="l"/>
                <a:r>
                  <a:rPr lang="en-US" sz="2000" dirty="0"/>
                  <a:t>                            </a:t>
                </a:r>
                <a14:m>
                  <m:oMath xmlns:m="http://schemas.openxmlformats.org/officeDocument/2006/math">
                    <m:r>
                      <a:rPr lang="en-US" sz="2000"/>
                      <m:t>[</m:t>
                    </m:r>
                    <m:sSub>
                      <m:sSubPr>
                        <m:ctrlPr>
                          <a:rPr lang="en-US" sz="2000" i="1"/>
                        </m:ctrlPr>
                      </m:sSubPr>
                      <m:e>
                        <m:sSub>
                          <m:sSubPr>
                            <m:ctrlPr>
                              <a:rPr lang="en-US" sz="2000" i="1"/>
                            </m:ctrlPr>
                          </m:sSubPr>
                          <m:e>
                            <m:r>
                              <a:rPr lang="en-US" sz="2000" i="1"/>
                              <m:t>𝐴</m:t>
                            </m:r>
                          </m:e>
                          <m:sub>
                            <m:r>
                              <a:rPr lang="en-US" sz="2000" i="1"/>
                              <m:t>𝑚𝑎𝑥</m:t>
                            </m:r>
                          </m:sub>
                        </m:sSub>
                        <m:r>
                          <a:rPr lang="en-US" sz="2000"/>
                          <m:t>]</m:t>
                        </m:r>
                      </m:e>
                      <m:sub>
                        <m:r>
                          <a:rPr lang="en-US" sz="2000" i="1"/>
                          <m:t>𝑣𝑜𝑖𝑐𝑒</m:t>
                        </m:r>
                      </m:sub>
                    </m:sSub>
                  </m:oMath>
                </a14:m>
                <a:r>
                  <a:rPr lang="en-US" sz="2000" dirty="0"/>
                  <a:t>= σ </a:t>
                </a:r>
                <a14:m>
                  <m:oMath xmlns:m="http://schemas.openxmlformats.org/officeDocument/2006/math">
                    <m:sSub>
                      <m:sSubPr>
                        <m:ctrlPr>
                          <a:rPr lang="en-US" sz="2000" i="1"/>
                        </m:ctrlPr>
                      </m:sSubPr>
                      <m:e>
                        <m:r>
                          <a:rPr lang="en-US" sz="2000" i="1"/>
                          <m:t>𝑓</m:t>
                        </m:r>
                      </m:e>
                      <m:sub>
                        <m:r>
                          <a:rPr lang="en-US" sz="2000" i="1"/>
                          <m:t>𝑠</m:t>
                        </m:r>
                      </m:sub>
                    </m:sSub>
                  </m:oMath>
                </a14:m>
                <a:r>
                  <a:rPr lang="en-US" sz="2000" dirty="0"/>
                  <a:t> /  </a:t>
                </a:r>
                <a14:m>
                  <m:oMath xmlns:m="http://schemas.openxmlformats.org/officeDocument/2006/math">
                    <m:sSub>
                      <m:sSubPr>
                        <m:ctrlPr>
                          <a:rPr lang="en-US" sz="2000" i="1"/>
                        </m:ctrlPr>
                      </m:sSubPr>
                      <m:e>
                        <m:r>
                          <a:rPr lang="en-US" sz="2000" i="1"/>
                          <m:t>𝑤</m:t>
                        </m:r>
                      </m:e>
                      <m:sub>
                        <m:r>
                          <a:rPr lang="en-US" sz="2000" i="1"/>
                          <m:t>𝑟</m:t>
                        </m:r>
                      </m:sub>
                    </m:sSub>
                  </m:oMath>
                </a14:m>
                <a:r>
                  <a:rPr lang="en-US" sz="2000" dirty="0"/>
                  <a:t>           </a:t>
                </a:r>
                <a:r>
                  <a:rPr lang="en-US" sz="2000" dirty="0" smtClean="0"/>
                  <a:t>                             </a:t>
                </a:r>
                <a:r>
                  <a:rPr lang="en-US" sz="2000" dirty="0"/>
                  <a:t>(2)                                                </a:t>
                </a:r>
              </a:p>
              <a:p>
                <a:pPr algn="l"/>
                <a:r>
                  <a:rPr lang="en-US" sz="2000" dirty="0"/>
                  <a:t> </a:t>
                </a:r>
              </a:p>
              <a:p>
                <a:pPr algn="l"/>
                <a:r>
                  <a:rPr lang="en-US" sz="2000" dirty="0"/>
                  <a:t>Where  </a:t>
                </a:r>
                <a14:m>
                  <m:oMath xmlns:m="http://schemas.openxmlformats.org/officeDocument/2006/math">
                    <m:sSub>
                      <m:sSubPr>
                        <m:ctrlPr>
                          <a:rPr lang="en-US" sz="2000" i="1"/>
                        </m:ctrlPr>
                      </m:sSubPr>
                      <m:e>
                        <m:r>
                          <a:rPr lang="en-US" sz="2000" i="1"/>
                          <m:t>𝑤</m:t>
                        </m:r>
                      </m:e>
                      <m:sub>
                        <m:r>
                          <a:rPr lang="en-US" sz="2000" i="1"/>
                          <m:t>𝑟</m:t>
                        </m:r>
                      </m:sub>
                    </m:sSub>
                  </m:oMath>
                </a14:m>
                <a:r>
                  <a:rPr lang="en-US" sz="2000" dirty="0"/>
                  <a:t> = the reference frequency.</a:t>
                </a:r>
              </a:p>
              <a:p>
                <a:pPr algn="l"/>
                <a:r>
                  <a:rPr lang="en-US" sz="2000" dirty="0"/>
                  <a:t> </a:t>
                </a:r>
              </a:p>
              <a:p>
                <a:pPr algn="l"/>
                <a:r>
                  <a:rPr lang="en-US" sz="2000" dirty="0"/>
                  <a:t>    Fortunately, the voice spectrum (as well as the television signal) decays with frequency and closely follows the overload characteristics and that is why DM is a good choice for voice and television signals.</a:t>
                </a:r>
                <a:r>
                  <a:rPr lang="en-US" sz="2000" dirty="0"/>
                  <a:t> </a:t>
                </a:r>
              </a:p>
              <a:p>
                <a:pPr algn="l"/>
                <a:r>
                  <a:rPr lang="en-US" sz="2000" dirty="0"/>
                  <a:t> </a:t>
                </a:r>
              </a:p>
              <a:p>
                <a:pPr algn="l"/>
                <a:endParaRPr lang="en-US" sz="2000" dirty="0"/>
              </a:p>
              <a:p>
                <a:pPr algn="l"/>
                <a:endParaRPr lang="en-US" sz="2000" dirty="0"/>
              </a:p>
              <a:p>
                <a:pPr algn="l"/>
                <a:endParaRPr lang="en-US" sz="2000" dirty="0"/>
              </a:p>
              <a:p>
                <a:pPr algn="l"/>
                <a:endParaRPr lang="en-US" sz="2000" dirty="0"/>
              </a:p>
              <a:p>
                <a:pPr algn="l"/>
                <a:endParaRPr lang="en-US" sz="2000" dirty="0"/>
              </a:p>
              <a:p>
                <a:pPr algn="l"/>
                <a:endParaRPr lang="en-US" sz="2000" dirty="0"/>
              </a:p>
              <a:p>
                <a:pPr algn="l"/>
                <a:endParaRPr lang="en-US" sz="2000" dirty="0"/>
              </a:p>
              <a:p>
                <a:pPr algn="l"/>
                <a:endParaRPr lang="en-US" sz="2000" dirty="0"/>
              </a:p>
              <a:p>
                <a:pPr algn="l"/>
                <a:endParaRPr lang="en-US" sz="2000" dirty="0"/>
              </a:p>
              <a:p>
                <a:pPr algn="l"/>
                <a:endParaRPr lang="en-US" sz="2000" dirty="0"/>
              </a:p>
              <a:p>
                <a:pPr algn="l"/>
                <a:r>
                  <a:rPr lang="en-US" sz="2000" dirty="0"/>
                  <a:t>Figure 8 Shows non uniform quantization </a:t>
                </a:r>
              </a:p>
              <a:p>
                <a:pPr algn="l"/>
                <a:endParaRPr lang="ar-IQ" sz="2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304800" y="533400"/>
                <a:ext cx="7620000" cy="4876800"/>
              </a:xfrm>
              <a:blipFill rotWithShape="1">
                <a:blip r:embed="rId2"/>
                <a:stretch>
                  <a:fillRect l="-720" t="-625" b="-82375"/>
                </a:stretch>
              </a:blipFill>
            </p:spPr>
            <p:txBody>
              <a:bodyPr/>
              <a:lstStyle/>
              <a:p>
                <a:r>
                  <a:rPr lang="ar-IQ">
                    <a:noFill/>
                  </a:rPr>
                  <a:t> </a:t>
                </a:r>
              </a:p>
            </p:txBody>
          </p:sp>
        </mc:Fallback>
      </mc:AlternateContent>
    </p:spTree>
    <p:extLst>
      <p:ext uri="{BB962C8B-B14F-4D97-AF65-F5344CB8AC3E}">
        <p14:creationId xmlns:p14="http://schemas.microsoft.com/office/powerpoint/2010/main" val="253149269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532</Words>
  <Application>Microsoft Office PowerPoint</Application>
  <PresentationFormat>On-screen Show (4:3)</PresentationFormat>
  <Paragraphs>56</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Adjacency</vt:lpstr>
      <vt:lpstr>University of Diyala     College of Engineering    Dept. of Communications                           </vt:lpstr>
      <vt:lpstr>“ Digital Communications “  By Haidar N. Al-Anbagi                        Lec (8)       Time: (4 hrs) 2017  </vt:lpstr>
      <vt:lpstr>Delta – Sigma modulation: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Diyala     College of Engineering    Dept. of Communications                           </dc:title>
  <dc:creator>zahraa</dc:creator>
  <cp:lastModifiedBy>Maher</cp:lastModifiedBy>
  <cp:revision>7</cp:revision>
  <dcterms:created xsi:type="dcterms:W3CDTF">2006-08-16T00:00:00Z</dcterms:created>
  <dcterms:modified xsi:type="dcterms:W3CDTF">2018-11-06T11:16:39Z</dcterms:modified>
</cp:coreProperties>
</file>